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A3162F-11B3-490D-8BAA-1ACC5B6BA60D}">
  <a:tblStyle styleId="{87A3162F-11B3-490D-8BAA-1ACC5B6BA6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Shape 5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Shape 6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Shape 6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hape 6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Shape 6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Shape 6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Shape 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hape 7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Shape 7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Shape 7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Shape 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hape 9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Shape 9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Shape 9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Shape 10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hape 10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Shape 10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Shape 108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2.png"/><Relationship Id="rId7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5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2.png"/><Relationship Id="rId6" Type="http://schemas.openxmlformats.org/officeDocument/2006/relationships/image" Target="../media/image21.jpg"/><Relationship Id="rId7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16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1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17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g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46" y="4464313"/>
            <a:ext cx="1575095" cy="5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760500" y="526775"/>
            <a:ext cx="7623000" cy="387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Antes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fazíamos o </a:t>
            </a:r>
            <a:r>
              <a:rPr b="1" lang="en" sz="4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4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css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en" sz="4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javascript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separados. Agora vamos </a:t>
            </a:r>
            <a:r>
              <a:rPr b="1" lang="en" sz="4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juntá-los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mais de uma maneira inteligente.</a:t>
            </a:r>
            <a:endParaRPr b="1" sz="48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544800" y="1953450"/>
            <a:ext cx="8054400" cy="12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50FA7B"/>
                </a:solidFill>
              </a:rPr>
              <a:t>COMPONENTES</a:t>
            </a:r>
            <a:endParaRPr b="1" sz="72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760500" y="925825"/>
            <a:ext cx="7623000" cy="337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Imagine poder criar suas </a:t>
            </a:r>
            <a:r>
              <a:rPr b="1" lang="en" sz="36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próprias tags HTML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que ao serem invocadas, retorne um </a:t>
            </a:r>
            <a:r>
              <a:rPr b="1" lang="en" sz="36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agrupamento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de outras tags. Trazendo também seus </a:t>
            </a:r>
            <a:r>
              <a:rPr b="1" lang="en" sz="36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estilos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en" sz="36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comportamentos 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embutidos.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376" y="309050"/>
            <a:ext cx="6725249" cy="452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760500" y="843000"/>
            <a:ext cx="7623000" cy="34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O que vamos aprender hoje, é juntar </a:t>
            </a:r>
            <a:r>
              <a:rPr b="1" lang="en" sz="4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HTML</a:t>
            </a: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4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CSS</a:t>
            </a: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e </a:t>
            </a:r>
            <a:r>
              <a:rPr b="1" lang="en" sz="4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JAVASCRIPT </a:t>
            </a: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em um tipo de arquivo chamado: </a:t>
            </a:r>
            <a:r>
              <a:rPr b="1" lang="en" sz="4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single file component</a:t>
            </a: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4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760500" y="843000"/>
            <a:ext cx="7623000" cy="34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Um arquivo do tipo </a:t>
            </a:r>
            <a:r>
              <a:rPr b="1" lang="en" sz="4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VUE</a:t>
            </a:r>
            <a:r>
              <a:rPr b="1" lang="en" sz="4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4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MeuComponenteFoda.vue</a:t>
            </a:r>
            <a:endParaRPr b="1" sz="4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Repare que os arquivos de componente devem obedecer o padrão </a:t>
            </a:r>
            <a:r>
              <a:rPr b="1" lang="en" sz="2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UpperCamelCase</a:t>
            </a:r>
            <a:r>
              <a:rPr b="1" lang="en" sz="2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2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544800" y="1953450"/>
            <a:ext cx="8054400" cy="12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50FA7B"/>
                </a:solidFill>
              </a:rPr>
              <a:t>COMEÇANDO</a:t>
            </a:r>
            <a:endParaRPr b="1" sz="72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5300250" y="73365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Configurando o ATOM</a:t>
            </a:r>
            <a:endParaRPr b="1" sz="24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Shape 242"/>
          <p:cNvSpPr txBox="1"/>
          <p:nvPr>
            <p:ph idx="4294967295" type="body"/>
          </p:nvPr>
        </p:nvSpPr>
        <p:spPr>
          <a:xfrm>
            <a:off x="5300250" y="1423737"/>
            <a:ext cx="34329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Instale as seguintes extensões em seu atom</a:t>
            </a:r>
            <a:r>
              <a:rPr lang="en" sz="1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EDITORCONFIG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LANGUAGE VUE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INDENT GUIDE IMPROVED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MINIMAP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4" name="Shape 2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-101302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410850" y="57735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Começando um projeto em vue</a:t>
            </a:r>
            <a:endParaRPr b="1" sz="1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Shape 246"/>
          <p:cNvSpPr txBox="1"/>
          <p:nvPr>
            <p:ph idx="4294967295" type="body"/>
          </p:nvPr>
        </p:nvSpPr>
        <p:spPr>
          <a:xfrm>
            <a:off x="410850" y="1339941"/>
            <a:ext cx="34329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npm install -g @vue/cli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npm install -g @vue/cli-init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50FA7B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vue init webpack meu-projeto-vue</a:t>
            </a:r>
            <a:br>
              <a:rPr b="1" lang="en" sz="1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522825" y="2564150"/>
            <a:ext cx="4852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Project name: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meu-projeto-vue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Project description: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A Vue.js project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Author: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Seu Nome &lt;seu@email.com&gt;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Vue build: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Runtime + Compiler: recommended for most users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Install vue-router?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Y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Use ESLint to lint your code?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Y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Pick an ESLint preset: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 Airbnb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Set up unit tests?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N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Setup e2e tests with Nightwatch?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N</a:t>
            </a:r>
            <a:b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Should we run `npm install` for you after the project has been created?</a:t>
            </a:r>
            <a:r>
              <a:rPr lang="en" sz="11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Yes, use NPM</a:t>
            </a:r>
            <a:endParaRPr sz="1100">
              <a:solidFill>
                <a:srgbClr val="F8F8F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372325" y="818475"/>
            <a:ext cx="2273400" cy="4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</a:rPr>
              <a:t>build</a:t>
            </a:r>
            <a:endParaRPr b="1" sz="1800">
              <a:solidFill>
                <a:srgbClr val="F1FA8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</a:rPr>
              <a:t>config</a:t>
            </a:r>
            <a:endParaRPr b="1" sz="1800">
              <a:solidFill>
                <a:srgbClr val="F1FA8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</a:rPr>
              <a:t>node_modules</a:t>
            </a:r>
            <a:endParaRPr b="1" sz="1800">
              <a:solidFill>
                <a:srgbClr val="F1FA8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FA7B"/>
                </a:solidFill>
              </a:rPr>
              <a:t>src</a:t>
            </a:r>
            <a:endParaRPr b="1" sz="1800">
              <a:solidFill>
                <a:srgbClr val="50FA7B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</a:rPr>
              <a:t>static</a:t>
            </a:r>
            <a:endParaRPr b="1" sz="1800">
              <a:solidFill>
                <a:srgbClr val="F1FA8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.babelrc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.editorconfig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.eslintignore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.eslintrc.js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.gitignore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.postcssrc.js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index.html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package-lock.json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package.json</a:t>
            </a:r>
            <a:endParaRPr sz="16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8F8F2"/>
                </a:solidFill>
              </a:rPr>
              <a:t>README.md</a:t>
            </a:r>
            <a:endParaRPr sz="1600">
              <a:solidFill>
                <a:srgbClr val="F8F8F2"/>
              </a:solidFill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3054575" y="1391175"/>
            <a:ext cx="22734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9C6"/>
                </a:solidFill>
              </a:rPr>
              <a:t>assets</a:t>
            </a:r>
            <a:endParaRPr b="1" sz="1800">
              <a:solidFill>
                <a:srgbClr val="FF79C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9C6"/>
                </a:solidFill>
              </a:rPr>
              <a:t>components</a:t>
            </a:r>
            <a:endParaRPr b="1" sz="1800">
              <a:solidFill>
                <a:srgbClr val="FF79C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79C6"/>
                </a:solidFill>
              </a:rPr>
              <a:t>router</a:t>
            </a:r>
            <a:endParaRPr b="1" sz="1800">
              <a:solidFill>
                <a:srgbClr val="FF79C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0FA7B"/>
                </a:solidFill>
              </a:rPr>
              <a:t>App.vue</a:t>
            </a:r>
            <a:endParaRPr sz="1800">
              <a:solidFill>
                <a:srgbClr val="50FA7B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1FA8C"/>
                </a:solidFill>
              </a:rPr>
              <a:t>main.js</a:t>
            </a:r>
            <a:endParaRPr sz="1800">
              <a:solidFill>
                <a:srgbClr val="F1FA8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1FA8C"/>
              </a:solidFill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3054575" y="81847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/src</a:t>
            </a:r>
            <a:endParaRPr b="1" sz="2800">
              <a:solidFill>
                <a:srgbClr val="50FA7B"/>
              </a:solidFill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025" y="21184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118525" y="133825"/>
            <a:ext cx="891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Estrutura de pastas (Boilerplate)</a:t>
            </a:r>
            <a:endParaRPr b="1" sz="2800">
              <a:solidFill>
                <a:srgbClr val="50FA7B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118525" y="133825"/>
            <a:ext cx="891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Lógica de componentes e rotas</a:t>
            </a:r>
            <a:endParaRPr b="1" sz="2800">
              <a:solidFill>
                <a:srgbClr val="50FA7B"/>
              </a:solidFill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Shape 264"/>
          <p:cNvGrpSpPr/>
          <p:nvPr/>
        </p:nvGrpSpPr>
        <p:grpSpPr>
          <a:xfrm>
            <a:off x="1608300" y="1000350"/>
            <a:ext cx="5927400" cy="3142800"/>
            <a:chOff x="731575" y="1201900"/>
            <a:chExt cx="5927400" cy="3142800"/>
          </a:xfrm>
        </p:grpSpPr>
        <p:sp>
          <p:nvSpPr>
            <p:cNvPr id="265" name="Shape 265"/>
            <p:cNvSpPr/>
            <p:nvPr/>
          </p:nvSpPr>
          <p:spPr>
            <a:xfrm>
              <a:off x="1926175" y="1201900"/>
              <a:ext cx="4732800" cy="3142800"/>
            </a:xfrm>
            <a:prstGeom prst="rect">
              <a:avLst/>
            </a:prstGeom>
            <a:solidFill>
              <a:srgbClr val="FF79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045450" y="1622700"/>
              <a:ext cx="4501500" cy="2610000"/>
            </a:xfrm>
            <a:prstGeom prst="rect">
              <a:avLst/>
            </a:prstGeom>
            <a:solidFill>
              <a:srgbClr val="F1FA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731575" y="1201900"/>
              <a:ext cx="1194600" cy="3142800"/>
            </a:xfrm>
            <a:prstGeom prst="rect">
              <a:avLst/>
            </a:prstGeom>
            <a:solidFill>
              <a:srgbClr val="50FA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 txBox="1"/>
            <p:nvPr/>
          </p:nvSpPr>
          <p:spPr>
            <a:xfrm>
              <a:off x="1926175" y="1201900"/>
              <a:ext cx="20988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82A36"/>
                  </a:solidFill>
                </a:rPr>
                <a:t>router-view</a:t>
              </a:r>
              <a:endParaRPr sz="1600">
                <a:solidFill>
                  <a:srgbClr val="282A36"/>
                </a:solidFill>
              </a:endParaRPr>
            </a:p>
          </p:txBody>
        </p:sp>
        <p:sp>
          <p:nvSpPr>
            <p:cNvPr id="269" name="Shape 269"/>
            <p:cNvSpPr txBox="1"/>
            <p:nvPr/>
          </p:nvSpPr>
          <p:spPr>
            <a:xfrm>
              <a:off x="731575" y="1201900"/>
              <a:ext cx="11946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82A36"/>
                  </a:solidFill>
                </a:rPr>
                <a:t>App.vue</a:t>
              </a:r>
              <a:endParaRPr sz="1600">
                <a:solidFill>
                  <a:srgbClr val="282A36"/>
                </a:solidFill>
              </a:endParaRPr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2045450" y="1622700"/>
              <a:ext cx="2161800" cy="4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82A36"/>
                  </a:solidFill>
                </a:rPr>
                <a:t>HelloWorld.vue</a:t>
              </a:r>
              <a:endParaRPr sz="1600">
                <a:solidFill>
                  <a:srgbClr val="282A36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25" y="0"/>
            <a:ext cx="5932875" cy="43174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22" name="Shape 122"/>
          <p:cNvSpPr txBox="1"/>
          <p:nvPr/>
        </p:nvSpPr>
        <p:spPr>
          <a:xfrm>
            <a:off x="311700" y="232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APRESENTAÇÃO</a:t>
            </a:r>
            <a:endParaRPr b="1" sz="2800">
              <a:solidFill>
                <a:srgbClr val="50FA7B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739" y="2541096"/>
            <a:ext cx="2310900" cy="23109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24" name="Shape 124"/>
          <p:cNvSpPr txBox="1"/>
          <p:nvPr/>
        </p:nvSpPr>
        <p:spPr>
          <a:xfrm>
            <a:off x="134100" y="3082400"/>
            <a:ext cx="4314600" cy="194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8F8F2"/>
                </a:solidFill>
              </a:rPr>
              <a:t>Bailão</a:t>
            </a:r>
            <a:endParaRPr b="1" sz="72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8F8F2"/>
                </a:solidFill>
              </a:rPr>
              <a:t>Sou o melhor blitz da minha rua!</a:t>
            </a:r>
            <a:endParaRPr sz="2200">
              <a:solidFill>
                <a:srgbClr val="F8F8F2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1FA8C"/>
                </a:solidFill>
              </a:rPr>
              <a:t>github.com/julianobailao</a:t>
            </a:r>
            <a:endParaRPr sz="2200">
              <a:solidFill>
                <a:srgbClr val="F1FA8C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825" y="417800"/>
            <a:ext cx="5658598" cy="318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6" name="Shape 27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08125" y="-25146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2735700" y="1495344"/>
            <a:ext cx="3672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Exercício 01</a:t>
            </a:r>
            <a:endParaRPr b="1" sz="3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Shape 278"/>
          <p:cNvSpPr txBox="1"/>
          <p:nvPr>
            <p:ph idx="4294967295" type="body"/>
          </p:nvPr>
        </p:nvSpPr>
        <p:spPr>
          <a:xfrm>
            <a:off x="2735700" y="2147848"/>
            <a:ext cx="36726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uma rota</a:t>
            </a:r>
            <a:r>
              <a:rPr b="1" lang="en" sz="1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 "/sobre"</a:t>
            </a:r>
            <a:endParaRPr b="1" sz="12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Aponte a nova rota para um componente </a:t>
            </a: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SeuNomeSobrenome.vue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suas informações pessoais no novo componente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Crie um menu no App.vue, que navegue entre as rotas</a:t>
            </a:r>
            <a:b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</a:br>
            <a:b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7493">
            <a:off x="567275" y="3494400"/>
            <a:ext cx="1340750" cy="1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760500" y="1017450"/>
            <a:ext cx="7623000" cy="31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0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b="1" sz="10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b="1" lang="en" sz="10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METHODS</a:t>
            </a:r>
            <a:endParaRPr b="1" sz="10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156775" y="851025"/>
            <a:ext cx="39267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name: </a:t>
            </a:r>
            <a:r>
              <a:rPr lang="en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'App'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6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valor: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};   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methods: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agregarValor ()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6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.valor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/>
          </a:p>
        </p:txBody>
      </p:sp>
      <p:sp>
        <p:nvSpPr>
          <p:cNvPr id="291" name="Shape 291"/>
          <p:cNvSpPr txBox="1"/>
          <p:nvPr/>
        </p:nvSpPr>
        <p:spPr>
          <a:xfrm>
            <a:off x="4232750" y="851025"/>
            <a:ext cx="47106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"calc"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Valor: {{ valor }}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@click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"agregarValor()"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Agregar + 1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17825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Script</a:t>
            </a:r>
            <a:endParaRPr b="1" sz="2800">
              <a:solidFill>
                <a:srgbClr val="50FA7B"/>
              </a:solidFill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4232750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Template</a:t>
            </a:r>
            <a:endParaRPr b="1" sz="2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99" name="Shape 29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08125" y="-31866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735700" y="381544"/>
            <a:ext cx="3672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Exercício 02</a:t>
            </a:r>
            <a:endParaRPr b="1" sz="3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Shape 301"/>
          <p:cNvSpPr txBox="1"/>
          <p:nvPr>
            <p:ph idx="4294967295" type="body"/>
          </p:nvPr>
        </p:nvSpPr>
        <p:spPr>
          <a:xfrm>
            <a:off x="2735700" y="1034050"/>
            <a:ext cx="3672600" cy="3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uma rota</a:t>
            </a:r>
            <a:r>
              <a:rPr b="1" lang="en" sz="1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 "/contador"</a:t>
            </a:r>
            <a:endParaRPr b="1" sz="12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Aponte a nova rota para um componente </a:t>
            </a: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Contador</a:t>
            </a: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.vue</a:t>
            </a:r>
            <a:endParaRPr b="1" sz="1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uma data valor, um metodo somar e um subtrair.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um input, um botão somar e um botão subtrair.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O usuário deve preencher o input e então clicar em um botão.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Ao clicar, deve-se realizar sua respectiva operação, adicionando ou removendo o número informado no input da data valor.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 data valor deve estar sempre visível ao usuário.</a:t>
            </a:r>
            <a:b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7493">
            <a:off x="567275" y="3494400"/>
            <a:ext cx="1340750" cy="1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60500" y="1860000"/>
            <a:ext cx="7623000" cy="142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- COMPUTED</a:t>
            </a:r>
            <a:endParaRPr b="1" sz="8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156775" y="851025"/>
            <a:ext cx="39267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valor: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computed: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parOuImpar()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(this.valor %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'PAR'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'IMPAR'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endParaRPr sz="1200"/>
          </a:p>
        </p:txBody>
      </p:sp>
      <p:sp>
        <p:nvSpPr>
          <p:cNvPr id="314" name="Shape 314"/>
          <p:cNvSpPr txBox="1"/>
          <p:nvPr/>
        </p:nvSpPr>
        <p:spPr>
          <a:xfrm>
            <a:off x="4232750" y="851025"/>
            <a:ext cx="4710600" cy="23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"calc"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Valor: {{ valor }}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{{ parOuImpar }}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@click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"agregarValor()"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Agregar + 1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217825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Script</a:t>
            </a:r>
            <a:endParaRPr b="1" sz="2800">
              <a:solidFill>
                <a:srgbClr val="50FA7B"/>
              </a:solidFill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4232750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Template</a:t>
            </a:r>
            <a:endParaRPr b="1" sz="2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22" name="Shape 3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08125" y="-31866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2735700" y="1646547"/>
            <a:ext cx="3672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Exercício 03</a:t>
            </a:r>
            <a:endParaRPr b="1" sz="3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Shape 324"/>
          <p:cNvSpPr txBox="1"/>
          <p:nvPr>
            <p:ph idx="4294967295" type="body"/>
          </p:nvPr>
        </p:nvSpPr>
        <p:spPr>
          <a:xfrm>
            <a:off x="2735700" y="2299053"/>
            <a:ext cx="36726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100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Adicione as propriedades computed </a:t>
            </a:r>
            <a:r>
              <a:rPr b="1" lang="en" sz="1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parOuImpar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negativoOuPositivo 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en" sz="1200">
                <a:solidFill>
                  <a:srgbClr val="9EFFFF"/>
                </a:solidFill>
                <a:latin typeface="Raleway"/>
                <a:ea typeface="Raleway"/>
                <a:cs typeface="Raleway"/>
                <a:sym typeface="Raleway"/>
              </a:rPr>
              <a:t>numeroPrimo 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ao contador do exercício anterior.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7493">
            <a:off x="567275" y="3494400"/>
            <a:ext cx="1340750" cy="1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760500" y="1254750"/>
            <a:ext cx="7623000" cy="263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>
                <a:solidFill>
                  <a:srgbClr val="9EFFFF"/>
                </a:solidFill>
                <a:latin typeface="Raleway"/>
                <a:ea typeface="Raleway"/>
                <a:cs typeface="Raleway"/>
                <a:sym typeface="Raleway"/>
              </a:rPr>
              <a:t>- ATRIBUTOS</a:t>
            </a:r>
            <a:endParaRPr b="1" sz="8200">
              <a:solidFill>
                <a:srgbClr val="9E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200">
                <a:solidFill>
                  <a:srgbClr val="9EFFFF"/>
                </a:solidFill>
                <a:latin typeface="Raleway"/>
                <a:ea typeface="Raleway"/>
                <a:cs typeface="Raleway"/>
                <a:sym typeface="Raleway"/>
              </a:rPr>
              <a:t> DINÂMICOS</a:t>
            </a:r>
            <a:endParaRPr b="1" sz="8200">
              <a:solidFill>
                <a:srgbClr val="9E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156775" y="851025"/>
            <a:ext cx="39267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data: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valor: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computed: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classeNumeroNegativo()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(this.valor </a:t>
            </a:r>
            <a:r>
              <a:rPr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'letra-vermelha'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'letra-azul'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endParaRPr sz="1200"/>
          </a:p>
        </p:txBody>
      </p:sp>
      <p:sp>
        <p:nvSpPr>
          <p:cNvPr id="337" name="Shape 337"/>
          <p:cNvSpPr txBox="1"/>
          <p:nvPr/>
        </p:nvSpPr>
        <p:spPr>
          <a:xfrm>
            <a:off x="4232750" y="851025"/>
            <a:ext cx="4710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"calc"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 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:class="classeNumeroNegativo"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Valor: {{ valor }}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{{ parOuImpar }}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@click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"agregarValor()"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Agregar + 1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217825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Script</a:t>
            </a:r>
            <a:endParaRPr b="1" sz="2800">
              <a:solidFill>
                <a:srgbClr val="50FA7B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4232750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Template</a:t>
            </a:r>
            <a:endParaRPr b="1" sz="2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45" name="Shape 3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08125" y="-31866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2735700" y="1181547"/>
            <a:ext cx="3672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Exercício 04</a:t>
            </a:r>
            <a:endParaRPr b="1" sz="3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Shape 347"/>
          <p:cNvSpPr txBox="1"/>
          <p:nvPr>
            <p:ph idx="4294967295" type="body"/>
          </p:nvPr>
        </p:nvSpPr>
        <p:spPr>
          <a:xfrm>
            <a:off x="2735700" y="1834050"/>
            <a:ext cx="36726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Usando computed e atributos dinâmicos, crie uma lógica que adicione a cor de fundo rosa na tag que recebe o valor, caso o 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número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 seja primo, ou roxo caso não.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Coloque borda verde caso seja 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ímpar</a:t>
            </a: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, ou amarelo caso não seja.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Coloque cor do texto azul caso seja positivo, e vermelho caso não seja.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27569">
            <a:off x="373175" y="3509350"/>
            <a:ext cx="1340750" cy="1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311700" y="11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Suporte</a:t>
            </a:r>
            <a:endParaRPr b="1" sz="2800">
              <a:solidFill>
                <a:srgbClr val="50FA7B"/>
              </a:solidFill>
            </a:endParaRPr>
          </a:p>
        </p:txBody>
      </p:sp>
      <p:grpSp>
        <p:nvGrpSpPr>
          <p:cNvPr id="132" name="Shape 132"/>
          <p:cNvGrpSpPr/>
          <p:nvPr/>
        </p:nvGrpSpPr>
        <p:grpSpPr>
          <a:xfrm>
            <a:off x="442025" y="1043825"/>
            <a:ext cx="3992875" cy="1280400"/>
            <a:chOff x="442025" y="1043825"/>
            <a:chExt cx="3992875" cy="1280400"/>
          </a:xfrm>
        </p:grpSpPr>
        <p:sp>
          <p:nvSpPr>
            <p:cNvPr id="133" name="Shape 133"/>
            <p:cNvSpPr txBox="1"/>
            <p:nvPr/>
          </p:nvSpPr>
          <p:spPr>
            <a:xfrm>
              <a:off x="1915800" y="1169325"/>
              <a:ext cx="2519100" cy="944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Carlos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Menino que qué testar tudo!</a:t>
              </a:r>
              <a:endParaRPr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1FA8C"/>
                  </a:solidFill>
                </a:rPr>
                <a:t>github.com/carlosfiori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34" name="Shape 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2025" y="104382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grpSp>
        <p:nvGrpSpPr>
          <p:cNvPr id="135" name="Shape 135"/>
          <p:cNvGrpSpPr/>
          <p:nvPr/>
        </p:nvGrpSpPr>
        <p:grpSpPr>
          <a:xfrm>
            <a:off x="4628275" y="1043825"/>
            <a:ext cx="4219075" cy="1280400"/>
            <a:chOff x="4628275" y="1169325"/>
            <a:chExt cx="4219075" cy="1280400"/>
          </a:xfrm>
        </p:grpSpPr>
        <p:sp>
          <p:nvSpPr>
            <p:cNvPr id="136" name="Shape 136"/>
            <p:cNvSpPr txBox="1"/>
            <p:nvPr/>
          </p:nvSpPr>
          <p:spPr>
            <a:xfrm>
              <a:off x="6102050" y="1294825"/>
              <a:ext cx="2745300" cy="944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Igor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Não mano, num coloca eu não</a:t>
              </a:r>
              <a:endParaRPr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1FA8C"/>
                  </a:solidFill>
                </a:rPr>
                <a:t>github.com/guastallaigor</a:t>
              </a:r>
              <a:br>
                <a:rPr lang="en">
                  <a:solidFill>
                    <a:srgbClr val="F1C232"/>
                  </a:solidFill>
                </a:rPr>
              </a:br>
              <a:endParaRPr>
                <a:solidFill>
                  <a:srgbClr val="F1C232"/>
                </a:solidFill>
              </a:endParaRPr>
            </a:p>
          </p:txBody>
        </p:sp>
        <p:pic>
          <p:nvPicPr>
            <p:cNvPr id="137" name="Shape 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28275" y="116932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grpSp>
        <p:nvGrpSpPr>
          <p:cNvPr id="138" name="Shape 138"/>
          <p:cNvGrpSpPr/>
          <p:nvPr/>
        </p:nvGrpSpPr>
        <p:grpSpPr>
          <a:xfrm>
            <a:off x="442025" y="2846475"/>
            <a:ext cx="4305175" cy="1280400"/>
            <a:chOff x="442025" y="2846475"/>
            <a:chExt cx="4305175" cy="1280400"/>
          </a:xfrm>
        </p:grpSpPr>
        <p:sp>
          <p:nvSpPr>
            <p:cNvPr id="139" name="Shape 139"/>
            <p:cNvSpPr txBox="1"/>
            <p:nvPr/>
          </p:nvSpPr>
          <p:spPr>
            <a:xfrm>
              <a:off x="1915800" y="2971975"/>
              <a:ext cx="2831400" cy="944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Mu little Pony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É melhor pavê do que paôuvi</a:t>
              </a:r>
              <a:endParaRPr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1FA8C"/>
                  </a:solidFill>
                </a:rPr>
                <a:t>github.com/murilorrui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40" name="Shape 140"/>
            <p:cNvPicPr preferRelativeResize="0"/>
            <p:nvPr/>
          </p:nvPicPr>
          <p:blipFill rotWithShape="1">
            <a:blip r:embed="rId5">
              <a:alphaModFix/>
            </a:blip>
            <a:srcRect b="0" l="622" r="631" t="0"/>
            <a:stretch/>
          </p:blipFill>
          <p:spPr>
            <a:xfrm>
              <a:off x="442025" y="284647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Shape 142"/>
          <p:cNvGrpSpPr/>
          <p:nvPr/>
        </p:nvGrpSpPr>
        <p:grpSpPr>
          <a:xfrm>
            <a:off x="4628275" y="2846475"/>
            <a:ext cx="4219075" cy="1280400"/>
            <a:chOff x="4628275" y="2971975"/>
            <a:chExt cx="4219075" cy="1280400"/>
          </a:xfrm>
        </p:grpSpPr>
        <p:sp>
          <p:nvSpPr>
            <p:cNvPr id="143" name="Shape 143"/>
            <p:cNvSpPr txBox="1"/>
            <p:nvPr/>
          </p:nvSpPr>
          <p:spPr>
            <a:xfrm>
              <a:off x="6102050" y="3027775"/>
              <a:ext cx="2745300" cy="1224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Jean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Saporra já leu livro pra caralho! Nenhum sobre tecnologia.</a:t>
              </a:r>
              <a:endParaRPr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1FA8C"/>
                  </a:solidFill>
                </a:rPr>
                <a:t>github.com/jeaanlucas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44" name="Shape 1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28275" y="297197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760500" y="1605000"/>
            <a:ext cx="7623000" cy="193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B054"/>
                </a:solidFill>
                <a:latin typeface="Raleway"/>
                <a:ea typeface="Raleway"/>
                <a:cs typeface="Raleway"/>
                <a:sym typeface="Raleway"/>
              </a:rPr>
              <a:t>- PROPS</a:t>
            </a:r>
            <a:endParaRPr b="1" sz="5200">
              <a:solidFill>
                <a:srgbClr val="FFB05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- SUBCOMPONENTES</a:t>
            </a:r>
            <a:endParaRPr b="1" sz="52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/>
        </p:nvSpPr>
        <p:spPr>
          <a:xfrm>
            <a:off x="156775" y="851025"/>
            <a:ext cx="6099000" cy="4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#ExibirValor.vue</a:t>
            </a:r>
            <a:b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props: </a:t>
            </a:r>
            <a:r>
              <a:rPr lang="en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'valor'</a:t>
            </a:r>
            <a:r>
              <a:rPr lang="en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#OutroComponente.vue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lang="en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ExibitValor </a:t>
            </a:r>
            <a:r>
              <a:rPr lang="en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'@/components/ExibitValor'</a:t>
            </a:r>
            <a:endParaRPr sz="12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components: {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ExibitValor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4232750" y="851025"/>
            <a:ext cx="4710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9EFFFF"/>
                </a:solidFill>
                <a:latin typeface="Courier New"/>
                <a:ea typeface="Courier New"/>
                <a:cs typeface="Courier New"/>
                <a:sym typeface="Courier New"/>
              </a:rPr>
              <a:t>exibir-valor </a:t>
            </a:r>
            <a:r>
              <a:rPr lang="en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:valor</a:t>
            </a:r>
            <a:r>
              <a:rPr lang="en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"valor"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Shape 361"/>
          <p:cNvSpPr txBox="1"/>
          <p:nvPr/>
        </p:nvSpPr>
        <p:spPr>
          <a:xfrm>
            <a:off x="217825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Script</a:t>
            </a:r>
            <a:endParaRPr b="1" sz="2800">
              <a:solidFill>
                <a:srgbClr val="50FA7B"/>
              </a:solidFill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4232750" y="278325"/>
            <a:ext cx="18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Template</a:t>
            </a:r>
            <a:endParaRPr b="1" sz="2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68" name="Shape 36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08125" y="-31866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2735700" y="1181547"/>
            <a:ext cx="36726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Exercício 05</a:t>
            </a:r>
            <a:endParaRPr b="1" sz="3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Shape 370"/>
          <p:cNvSpPr txBox="1"/>
          <p:nvPr>
            <p:ph idx="4294967295" type="body"/>
          </p:nvPr>
        </p:nvSpPr>
        <p:spPr>
          <a:xfrm>
            <a:off x="2735700" y="1834050"/>
            <a:ext cx="3672600" cy="14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Crie um outro componente que apresente o valor em um quadrado com fundo preto, o texto em amarelo e fonte de 52px.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F1FA8C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Passe o valor para este componente via props.</a:t>
            </a:r>
            <a:endParaRPr b="1" sz="1200">
              <a:solidFill>
                <a:srgbClr val="F1FA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7493">
            <a:off x="567275" y="3494400"/>
            <a:ext cx="1340750" cy="1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544800" y="1953450"/>
            <a:ext cx="8054400" cy="12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50FA7B"/>
                </a:solidFill>
              </a:rPr>
              <a:t>AXIOS</a:t>
            </a:r>
            <a:endParaRPr b="1" sz="72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760500" y="1348650"/>
            <a:ext cx="7623000" cy="244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É uma </a:t>
            </a:r>
            <a:r>
              <a:rPr b="1" lang="en" sz="36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biblioteca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para realizar </a:t>
            </a:r>
            <a:r>
              <a:rPr b="1" lang="en" sz="36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requisições HTTP,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que pode ser usada em suas aplicações </a:t>
            </a:r>
            <a:r>
              <a:rPr b="1" lang="en" sz="36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front-end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en" sz="36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node.js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760500" y="843000"/>
            <a:ext cx="7623000" cy="34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Além de realizar </a:t>
            </a: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requisições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axios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ainda possui suporte para </a:t>
            </a:r>
            <a:r>
              <a:rPr b="1" lang="en" sz="30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promises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no consumo de </a:t>
            </a:r>
            <a:r>
              <a:rPr b="1" lang="en" sz="30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API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nterceptar e/ou transformar </a:t>
            </a: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requisições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respostas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c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ancelar </a:t>
            </a: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requisições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transformar os dados em </a:t>
            </a:r>
            <a:r>
              <a:rPr b="1" lang="en" sz="30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de forma automática e proteger o </a:t>
            </a:r>
            <a:r>
              <a:rPr b="1" lang="en" sz="30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client-side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contra 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XSRF</a:t>
            </a:r>
            <a:r>
              <a:rPr b="1" lang="en" sz="30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/>
        </p:nvSpPr>
        <p:spPr>
          <a:xfrm>
            <a:off x="168175" y="1175850"/>
            <a:ext cx="2081400" cy="308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GET</a:t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/user?ID=12345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(response)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2424925" y="1147500"/>
            <a:ext cx="21600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POST</a:t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post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firstName: 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Fred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lastName: 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Flintstone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(response)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5815650" y="327900"/>
            <a:ext cx="23490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/>
        </p:nvSpPr>
        <p:spPr>
          <a:xfrm>
            <a:off x="4667475" y="1175850"/>
            <a:ext cx="2112900" cy="29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PUT</a:t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put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/user/1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firstName: 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Toy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lastName: 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Story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(response)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6862900" y="1175850"/>
            <a:ext cx="2112900" cy="30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DELETE</a:t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/user/1</a:t>
            </a:r>
            <a:r>
              <a:rPr lang="en" sz="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(response)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r>
              <a:rPr lang="en" sz="8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198000" y="175500"/>
            <a:ext cx="8748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MÉTODOS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180000" y="155250"/>
            <a:ext cx="8730000" cy="67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INTERCEPTORS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218250" y="897750"/>
            <a:ext cx="4351500" cy="356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10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interceptors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.use(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config) {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Faça algo antes da requisição ser enviada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config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Faça algo com o erro da requisição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axios.</a:t>
            </a:r>
            <a:r>
              <a:rPr lang="en" sz="10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interceptors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.use(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response) {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Faça algo com a resposta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response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error) {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0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Tratamento de erros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reject</a:t>
            </a: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(error)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})</a:t>
            </a:r>
            <a:r>
              <a:rPr lang="en" sz="10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Image result for block gif"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250" y="1055250"/>
            <a:ext cx="42997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544800" y="1953450"/>
            <a:ext cx="8054400" cy="123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50FA7B"/>
                </a:solidFill>
              </a:rPr>
              <a:t>MOCK API</a:t>
            </a:r>
            <a:endParaRPr b="1" sz="72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519750" y="261900"/>
            <a:ext cx="8167500" cy="423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mockAPI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é uma ferramenta grátis, que permite a você ter facilmente  uma </a:t>
            </a:r>
            <a:r>
              <a:rPr b="1" lang="en" sz="36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API REST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com dados simulados, onde te possibilita realizar </a:t>
            </a:r>
            <a:r>
              <a:rPr b="1" lang="en" sz="36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requisições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sobre ela. 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É uma ferramenta para </a:t>
            </a:r>
            <a:r>
              <a:rPr b="1" lang="en" sz="36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prototipação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36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testes 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e </a:t>
            </a:r>
            <a:r>
              <a:rPr b="1" lang="en" sz="36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aprendizado</a:t>
            </a:r>
            <a:r>
              <a:rPr b="1" lang="en" sz="36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Shape 149"/>
          <p:cNvGrpSpPr/>
          <p:nvPr/>
        </p:nvGrpSpPr>
        <p:grpSpPr>
          <a:xfrm>
            <a:off x="315112" y="3181325"/>
            <a:ext cx="4118875" cy="1312800"/>
            <a:chOff x="215837" y="3181325"/>
            <a:chExt cx="4118875" cy="1312800"/>
          </a:xfrm>
        </p:grpSpPr>
        <p:sp>
          <p:nvSpPr>
            <p:cNvPr id="150" name="Shape 150"/>
            <p:cNvSpPr txBox="1"/>
            <p:nvPr/>
          </p:nvSpPr>
          <p:spPr>
            <a:xfrm>
              <a:off x="1689613" y="3181325"/>
              <a:ext cx="2645100" cy="1312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Eduardo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Menino que comprou um caminhão na internet, </a:t>
              </a:r>
              <a:r>
                <a:rPr lang="en">
                  <a:solidFill>
                    <a:srgbClr val="F1FA8C"/>
                  </a:solidFill>
                </a:rPr>
                <a:t>só pra descobrir se vinha em cima de outro.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51" name="Shape 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5837" y="319752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grpSp>
        <p:nvGrpSpPr>
          <p:cNvPr id="152" name="Shape 152"/>
          <p:cNvGrpSpPr/>
          <p:nvPr/>
        </p:nvGrpSpPr>
        <p:grpSpPr>
          <a:xfrm>
            <a:off x="5118012" y="1145110"/>
            <a:ext cx="3710875" cy="1280400"/>
            <a:chOff x="4385600" y="1931550"/>
            <a:chExt cx="3710875" cy="1280400"/>
          </a:xfrm>
        </p:grpSpPr>
        <p:sp>
          <p:nvSpPr>
            <p:cNvPr id="153" name="Shape 153"/>
            <p:cNvSpPr txBox="1"/>
            <p:nvPr/>
          </p:nvSpPr>
          <p:spPr>
            <a:xfrm>
              <a:off x="5859375" y="1994250"/>
              <a:ext cx="2237100" cy="1155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8F8F2"/>
                  </a:solidFill>
                </a:rPr>
                <a:t>Herick</a:t>
              </a:r>
              <a:endParaRPr b="1" sz="2400">
                <a:solidFill>
                  <a:srgbClr val="F8F8F2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8F8F2"/>
                  </a:solidFill>
                </a:rPr>
                <a:t>O Herick é legal quando bebe... </a:t>
              </a:r>
              <a:r>
                <a:rPr lang="en">
                  <a:solidFill>
                    <a:srgbClr val="F1FA8C"/>
                  </a:solidFill>
                </a:rPr>
                <a:t>pensa num menino que bebe =D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54" name="Shape 154"/>
            <p:cNvPicPr preferRelativeResize="0"/>
            <p:nvPr/>
          </p:nvPicPr>
          <p:blipFill rotWithShape="1">
            <a:blip r:embed="rId4">
              <a:alphaModFix/>
            </a:blip>
            <a:srcRect b="0" l="159" r="149" t="0"/>
            <a:stretch/>
          </p:blipFill>
          <p:spPr>
            <a:xfrm>
              <a:off x="4385600" y="1931550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sp>
        <p:nvSpPr>
          <p:cNvPr id="155" name="Shape 155"/>
          <p:cNvSpPr txBox="1"/>
          <p:nvPr/>
        </p:nvSpPr>
        <p:spPr>
          <a:xfrm>
            <a:off x="311700" y="11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0FA7B"/>
                </a:solidFill>
              </a:rPr>
              <a:t>Suporte</a:t>
            </a:r>
            <a:endParaRPr b="1" sz="2800">
              <a:solidFill>
                <a:srgbClr val="50FA7B"/>
              </a:solidFill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Shape 157"/>
          <p:cNvGrpSpPr/>
          <p:nvPr/>
        </p:nvGrpSpPr>
        <p:grpSpPr>
          <a:xfrm>
            <a:off x="4862862" y="3197525"/>
            <a:ext cx="3793388" cy="1280400"/>
            <a:chOff x="4862862" y="3197525"/>
            <a:chExt cx="3793388" cy="1280400"/>
          </a:xfrm>
        </p:grpSpPr>
        <p:sp>
          <p:nvSpPr>
            <p:cNvPr id="158" name="Shape 158"/>
            <p:cNvSpPr txBox="1"/>
            <p:nvPr/>
          </p:nvSpPr>
          <p:spPr>
            <a:xfrm>
              <a:off x="6336650" y="3348875"/>
              <a:ext cx="2319600" cy="9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Santini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Gosta de java, </a:t>
              </a:r>
              <a:r>
                <a:rPr lang="en">
                  <a:solidFill>
                    <a:srgbClr val="F1FA8C"/>
                  </a:solidFill>
                </a:rPr>
                <a:t>mas é gente boa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59" name="Shape 1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62862" y="3197525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  <p:grpSp>
        <p:nvGrpSpPr>
          <p:cNvPr id="160" name="Shape 160"/>
          <p:cNvGrpSpPr/>
          <p:nvPr/>
        </p:nvGrpSpPr>
        <p:grpSpPr>
          <a:xfrm>
            <a:off x="315111" y="1145110"/>
            <a:ext cx="4547739" cy="1280400"/>
            <a:chOff x="108498" y="1166396"/>
            <a:chExt cx="4547739" cy="1280400"/>
          </a:xfrm>
        </p:grpSpPr>
        <p:sp>
          <p:nvSpPr>
            <p:cNvPr id="161" name="Shape 161"/>
            <p:cNvSpPr txBox="1"/>
            <p:nvPr/>
          </p:nvSpPr>
          <p:spPr>
            <a:xfrm>
              <a:off x="1574638" y="1204946"/>
              <a:ext cx="3081600" cy="1203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/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Daniel-san</a:t>
              </a:r>
              <a:endParaRPr b="1" sz="2400">
                <a:solidFill>
                  <a:srgbClr val="FFFFFF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Se é anime, esse menino já viu,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menos Dance in the vampire bound.</a:t>
              </a:r>
              <a:endParaRPr>
                <a:solidFill>
                  <a:srgbClr val="FFFFFF"/>
                </a:solidFill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1FA8C"/>
                  </a:solidFill>
                </a:rPr>
                <a:t>github.com/passarella</a:t>
              </a:r>
              <a:endParaRPr>
                <a:solidFill>
                  <a:srgbClr val="F1FA8C"/>
                </a:solidFill>
              </a:endParaRPr>
            </a:p>
          </p:txBody>
        </p:sp>
        <p:pic>
          <p:nvPicPr>
            <p:cNvPr id="162" name="Shape 1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498" y="1166396"/>
              <a:ext cx="1280400" cy="1280400"/>
            </a:xfrm>
            <a:prstGeom prst="ellipse">
              <a:avLst/>
            </a:prstGeom>
            <a:noFill/>
            <a:ln>
              <a:noFill/>
            </a:ln>
            <a:effectLst>
              <a:outerShdw blurRad="200025" rotWithShape="0" algn="bl" dir="6120000" dist="9525">
                <a:srgbClr val="000000">
                  <a:alpha val="64999"/>
                </a:srgbClr>
              </a:outerShdw>
            </a:effectLst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733500" y="232200"/>
            <a:ext cx="3242100" cy="423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 PROJECT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5286900" y="232200"/>
            <a:ext cx="3242100" cy="423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 RESOURCE</a:t>
            </a:r>
            <a:endParaRPr b="1" sz="36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newMock"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50" y="1009125"/>
            <a:ext cx="3548200" cy="267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Resource"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2900" y="1009125"/>
            <a:ext cx="34942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330750" y="56700"/>
            <a:ext cx="8640000" cy="5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ENDPOINTS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436" name="Shape 436"/>
          <p:cNvGraphicFramePr/>
          <p:nvPr/>
        </p:nvGraphicFramePr>
        <p:xfrm>
          <a:off x="422525" y="71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{87A3162F-11B3-490D-8BAA-1ACC5B6BA60D}</a:tableStyleId>
              </a:tblPr>
              <a:tblGrid>
                <a:gridCol w="1589500"/>
                <a:gridCol w="2451900"/>
                <a:gridCol w="1462950"/>
                <a:gridCol w="2972975"/>
              </a:tblGrid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EE8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METHOD</a:t>
                      </a:r>
                      <a:endParaRPr sz="2400">
                        <a:solidFill>
                          <a:srgbClr val="FFEE8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EE8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URL</a:t>
                      </a:r>
                      <a:endParaRPr sz="2400">
                        <a:solidFill>
                          <a:srgbClr val="FFEE8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EE8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CODE</a:t>
                      </a:r>
                      <a:endParaRPr sz="2400">
                        <a:solidFill>
                          <a:srgbClr val="FFEE8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EE8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RESPONSE</a:t>
                      </a:r>
                      <a:endParaRPr sz="2400">
                        <a:solidFill>
                          <a:srgbClr val="FFEE8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79C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GET</a:t>
                      </a:r>
                      <a:endParaRPr sz="2400">
                        <a:solidFill>
                          <a:srgbClr val="FF79C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/blogs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200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Array de objetos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79C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GET</a:t>
                      </a:r>
                      <a:endParaRPr sz="2400">
                        <a:solidFill>
                          <a:srgbClr val="FF79C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/blogs/:id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200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Objeto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79C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POST</a:t>
                      </a:r>
                      <a:endParaRPr sz="2400">
                        <a:solidFill>
                          <a:srgbClr val="FF79C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/blogs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201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Objeto criado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79C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PUT</a:t>
                      </a:r>
                      <a:endParaRPr sz="2400">
                        <a:solidFill>
                          <a:srgbClr val="FF79C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/blogs/:id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200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Objeto editado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30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FF79C6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DELETE</a:t>
                      </a:r>
                      <a:endParaRPr sz="2400">
                        <a:solidFill>
                          <a:srgbClr val="FF79C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/blogs/:id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200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400">
                          <a:solidFill>
                            <a:srgbClr val="8BE9F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Objeto deletado</a:t>
                      </a:r>
                      <a:endParaRPr sz="2400">
                        <a:solidFill>
                          <a:srgbClr val="8BE9F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330750" y="56700"/>
            <a:ext cx="8640000" cy="5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RELACIONAMENTOS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relationsImg"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600" y="816750"/>
            <a:ext cx="4545899" cy="40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330750" y="56700"/>
            <a:ext cx="8640000" cy="5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CUSTOMIZANDO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 A RESPOSTA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hildrenImg"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513" y="776250"/>
            <a:ext cx="4514975" cy="40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330750" y="56700"/>
            <a:ext cx="8640000" cy="57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GERANDO</a:t>
            </a:r>
            <a:r>
              <a:rPr b="1" lang="en" sz="30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 DADOS SIMULADOS</a:t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dataImg"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063" y="773225"/>
            <a:ext cx="4623875" cy="41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168175" y="175500"/>
            <a:ext cx="2256900" cy="408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PAGINAÇÃO</a:t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Adicione o(s) parâmetro(s)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limit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na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queryString</a:t>
            </a:r>
            <a:endParaRPr b="1" sz="18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2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blogs?page=1&amp;limit=10</a:t>
            </a:r>
            <a:endParaRPr sz="12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ou</a:t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3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blogs?p=1&amp;l=10</a:t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2424925" y="175500"/>
            <a:ext cx="2242500" cy="4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ORDENAÇÃO</a:t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Adicione o(s) parâmetro(s)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sortBy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createdAt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orderBy </a:t>
            </a: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na queryString</a:t>
            </a:r>
            <a:endParaRPr b="1" sz="18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EE8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blogs?sortBy=createdAt&amp;orderBy=asc</a:t>
            </a:r>
            <a:endParaRPr sz="11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ou</a:t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1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blogs?sortby=createdAt&amp;orderby=desc</a:t>
            </a:r>
            <a:endParaRPr sz="11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5815650" y="327900"/>
            <a:ext cx="2349000" cy="27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4667475" y="175500"/>
            <a:ext cx="21129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BUSCA</a:t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Adicione o parâmetro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FFEE80"/>
                </a:solidFill>
                <a:latin typeface="Raleway"/>
                <a:ea typeface="Raleway"/>
                <a:cs typeface="Raleway"/>
                <a:sym typeface="Raleway"/>
              </a:rPr>
              <a:t>search</a:t>
            </a:r>
            <a:r>
              <a:rPr b="1" lang="en" sz="1800">
                <a:solidFill>
                  <a:srgbClr val="3AD9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na queryString</a:t>
            </a:r>
            <a:endParaRPr b="1" sz="1800">
              <a:solidFill>
                <a:srgbClr val="50FA7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AD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3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blogs?search=blog1</a:t>
            </a:r>
            <a:endParaRPr sz="130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ou</a:t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300">
                <a:solidFill>
                  <a:srgbClr val="80FFC2"/>
                </a:solidFill>
                <a:latin typeface="Courier New"/>
                <a:ea typeface="Courier New"/>
                <a:cs typeface="Courier New"/>
                <a:sym typeface="Courier New"/>
              </a:rPr>
              <a:t>blogs?filter=blog1</a:t>
            </a:r>
            <a:endParaRPr sz="950">
              <a:solidFill>
                <a:srgbClr val="80FFC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rgbClr val="80FFC2"/>
              </a:solidFill>
              <a:highlight>
                <a:srgbClr val="0022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6916900" y="175500"/>
            <a:ext cx="21129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RETORNO DE CÓDIGOS HTTP</a:t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79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200</a:t>
            </a:r>
            <a:r>
              <a:rPr b="1" lang="en" sz="1800">
                <a:solidFill>
                  <a:srgbClr val="8BE9FD"/>
                </a:solidFill>
                <a:latin typeface="Raleway"/>
                <a:ea typeface="Raleway"/>
                <a:cs typeface="Raleway"/>
                <a:sym typeface="Raleway"/>
              </a:rPr>
              <a:t> - OK</a:t>
            </a:r>
            <a:endParaRPr b="1" sz="1800">
              <a:solidFill>
                <a:srgbClr val="8BE9F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201</a:t>
            </a:r>
            <a:r>
              <a:rPr b="1" lang="en" sz="1800">
                <a:solidFill>
                  <a:srgbClr val="8BE9FD"/>
                </a:solidFill>
                <a:latin typeface="Raleway"/>
                <a:ea typeface="Raleway"/>
                <a:cs typeface="Raleway"/>
                <a:sym typeface="Raleway"/>
              </a:rPr>
              <a:t> - OK</a:t>
            </a:r>
            <a:endParaRPr b="1" sz="1800">
              <a:solidFill>
                <a:srgbClr val="8BE9F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404</a:t>
            </a:r>
            <a:r>
              <a:rPr b="1" lang="en" sz="1800">
                <a:solidFill>
                  <a:srgbClr val="8BE9FD"/>
                </a:solidFill>
                <a:latin typeface="Raleway"/>
                <a:ea typeface="Raleway"/>
                <a:cs typeface="Raleway"/>
                <a:sym typeface="Raleway"/>
              </a:rPr>
              <a:t> - Not found</a:t>
            </a:r>
            <a:endParaRPr b="1" sz="1800">
              <a:solidFill>
                <a:srgbClr val="8BE9F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500</a:t>
            </a:r>
            <a:r>
              <a:rPr b="1" lang="en" sz="1800">
                <a:solidFill>
                  <a:srgbClr val="8BE9FD"/>
                </a:solidFill>
                <a:latin typeface="Raleway"/>
                <a:ea typeface="Raleway"/>
                <a:cs typeface="Raleway"/>
                <a:sym typeface="Raleway"/>
              </a:rPr>
              <a:t> - Server error</a:t>
            </a:r>
            <a:endParaRPr b="1" sz="1800">
              <a:solidFill>
                <a:srgbClr val="8BE9F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712500" y="745950"/>
            <a:ext cx="7719000" cy="181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8F8F2"/>
                </a:solidFill>
              </a:rPr>
              <a:t>O QUE VEM</a:t>
            </a:r>
            <a:endParaRPr b="1" sz="10000">
              <a:solidFill>
                <a:srgbClr val="F8F8F2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544800" y="1665900"/>
            <a:ext cx="8054400" cy="289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0">
                <a:solidFill>
                  <a:srgbClr val="50FA7B"/>
                </a:solidFill>
              </a:rPr>
              <a:t>ANTES</a:t>
            </a:r>
            <a:endParaRPr b="1" sz="180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44800" y="1126350"/>
            <a:ext cx="8054400" cy="289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0">
                <a:solidFill>
                  <a:srgbClr val="50FA7B"/>
                </a:solidFill>
              </a:rPr>
              <a:t>NPM</a:t>
            </a:r>
            <a:endParaRPr b="1" sz="180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760500" y="931500"/>
            <a:ext cx="7623000" cy="328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NPM </a:t>
            </a:r>
            <a:r>
              <a:rPr b="1" lang="en" sz="5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é</a:t>
            </a:r>
            <a:r>
              <a:rPr b="1" lang="en" sz="3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5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o gerenciador de </a:t>
            </a:r>
            <a:r>
              <a:rPr b="1" lang="en" sz="5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pacotes </a:t>
            </a:r>
            <a:r>
              <a:rPr b="1" lang="en" sz="5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b="1" lang="en" sz="52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 dependências</a:t>
            </a:r>
            <a:r>
              <a:rPr b="1" lang="en" sz="5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 do </a:t>
            </a:r>
            <a:r>
              <a:rPr b="1" lang="en" sz="52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nodejs</a:t>
            </a:r>
            <a:r>
              <a:rPr b="1" lang="en" sz="52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1" sz="52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82A3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760500" y="1000050"/>
            <a:ext cx="7623000" cy="314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Para utilizar o </a:t>
            </a:r>
            <a:r>
              <a:rPr b="1" lang="en" sz="4800">
                <a:solidFill>
                  <a:srgbClr val="50FA7B"/>
                </a:solidFill>
                <a:latin typeface="Raleway"/>
                <a:ea typeface="Raleway"/>
                <a:cs typeface="Raleway"/>
                <a:sym typeface="Raleway"/>
              </a:rPr>
              <a:t>NPM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é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necessário instalar o </a:t>
            </a:r>
            <a:r>
              <a:rPr b="1" lang="en" sz="4800">
                <a:solidFill>
                  <a:srgbClr val="FF79C6"/>
                </a:solidFill>
                <a:latin typeface="Raleway"/>
                <a:ea typeface="Raleway"/>
                <a:cs typeface="Raleway"/>
                <a:sym typeface="Raleway"/>
              </a:rPr>
              <a:t>node.js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. O </a:t>
            </a:r>
            <a:r>
              <a:rPr b="1" lang="en" sz="4800">
                <a:solidFill>
                  <a:srgbClr val="F1FA8C"/>
                </a:solidFill>
                <a:latin typeface="Raleway"/>
                <a:ea typeface="Raleway"/>
                <a:cs typeface="Raleway"/>
                <a:sym typeface="Raleway"/>
              </a:rPr>
              <a:t>npm </a:t>
            </a:r>
            <a:r>
              <a:rPr b="1" lang="en" sz="4800">
                <a:solidFill>
                  <a:srgbClr val="F8F8F2"/>
                </a:solidFill>
                <a:latin typeface="Raleway"/>
                <a:ea typeface="Raleway"/>
                <a:cs typeface="Raleway"/>
                <a:sym typeface="Raleway"/>
              </a:rPr>
              <a:t>vem junto no pacote.</a:t>
            </a:r>
            <a:endParaRPr b="1" sz="4800">
              <a:solidFill>
                <a:srgbClr val="F8F8F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44800" y="1133100"/>
            <a:ext cx="8054400" cy="28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800">
                <a:solidFill>
                  <a:srgbClr val="50FA7B"/>
                </a:solidFill>
              </a:rPr>
              <a:t>TRINITY FORCE</a:t>
            </a:r>
            <a:endParaRPr b="1" sz="8800">
              <a:solidFill>
                <a:srgbClr val="50FA7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